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05613" cy="9944100"/>
  <p:defaultTextStyle>
    <a:defPPr>
      <a:defRPr lang="de-DE"/>
    </a:defPPr>
    <a:lvl1pPr marL="0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36256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72514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08771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45026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81282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17539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53796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490053" algn="l" defTabSz="8725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E2F"/>
    <a:srgbClr val="800000"/>
    <a:srgbClr val="A20E39"/>
    <a:srgbClr val="A00B35"/>
    <a:srgbClr val="A00E2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8042" autoAdjust="0"/>
  </p:normalViewPr>
  <p:slideViewPr>
    <p:cSldViewPr>
      <p:cViewPr>
        <p:scale>
          <a:sx n="100" d="100"/>
          <a:sy n="100" d="100"/>
        </p:scale>
        <p:origin x="-950" y="-58"/>
      </p:cViewPr>
      <p:guideLst>
        <p:guide orient="horz" pos="4201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698" tIns="45849" rIns="91698" bIns="4584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41" y="1"/>
            <a:ext cx="2949099" cy="497205"/>
          </a:xfrm>
          <a:prstGeom prst="rect">
            <a:avLst/>
          </a:prstGeom>
        </p:spPr>
        <p:txBody>
          <a:bodyPr vert="horz" lIns="91698" tIns="45849" rIns="91698" bIns="45849" rtlCol="0"/>
          <a:lstStyle>
            <a:lvl1pPr algn="r">
              <a:defRPr sz="1200"/>
            </a:lvl1pPr>
          </a:lstStyle>
          <a:p>
            <a:fld id="{1C08B02F-B9FC-4240-AC82-5D6C25D4AF3D}" type="datetimeFigureOut">
              <a:rPr lang="de-AT" smtClean="0"/>
              <a:pPr/>
              <a:t>12.01.2016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8" tIns="45849" rIns="91698" bIns="45849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698" tIns="45849" rIns="91698" bIns="45849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698" tIns="45849" rIns="91698" bIns="45849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41" y="9445170"/>
            <a:ext cx="2949099" cy="497205"/>
          </a:xfrm>
          <a:prstGeom prst="rect">
            <a:avLst/>
          </a:prstGeom>
        </p:spPr>
        <p:txBody>
          <a:bodyPr vert="horz" lIns="91698" tIns="45849" rIns="91698" bIns="45849" rtlCol="0" anchor="b"/>
          <a:lstStyle>
            <a:lvl1pPr algn="r">
              <a:defRPr sz="1200"/>
            </a:lvl1pPr>
          </a:lstStyle>
          <a:p>
            <a:fld id="{F370B687-8ACF-4139-A7C0-7BE6E9B6B8DD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178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6256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2514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8771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45026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81282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7539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53796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90053" algn="l" defTabSz="87251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3zeilig m. Produk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"/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4266950"/>
            <a:ext cx="8116887" cy="1106265"/>
          </a:xfrm>
          <a:prstGeom prst="rect">
            <a:avLst/>
          </a:prstGeom>
        </p:spPr>
        <p:txBody>
          <a:bodyPr vert="horz" anchor="t" anchorCtr="0">
            <a:noAutofit/>
          </a:bodyPr>
          <a:lstStyle>
            <a:lvl1pPr marL="0" indent="0">
              <a:buNone/>
              <a:defRPr sz="1800" b="0" i="0" cap="all" baseline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Dreizeiligen TITEL EINFÜGEN</a:t>
            </a:r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762"/>
            <a:ext cx="9144000" cy="4090416"/>
          </a:xfrm>
          <a:prstGeom prst="rect">
            <a:avLst/>
          </a:prstGeom>
        </p:spPr>
      </p:pic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>
          <a:xfrm>
            <a:off x="506412" y="5445806"/>
            <a:ext cx="1936651" cy="8182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  <a:cs typeface="Arial"/>
              </a:defRPr>
            </a:lvl1pPr>
          </a:lstStyle>
          <a:p>
            <a:r>
              <a:rPr lang="de-DE" dirty="0" smtClean="0"/>
              <a:t>Kundenlogo einfügen</a:t>
            </a:r>
            <a:endParaRPr lang="de-DE" dirty="0"/>
          </a:p>
        </p:txBody>
      </p:sp>
      <p:sp>
        <p:nvSpPr>
          <p:cNvPr id="13" name="Bildplatzhalter 5"/>
          <p:cNvSpPr>
            <a:spLocks noGrp="1"/>
          </p:cNvSpPr>
          <p:nvPr>
            <p:ph type="pic" sz="quarter" idx="12" hasCustomPrompt="1"/>
          </p:nvPr>
        </p:nvSpPr>
        <p:spPr>
          <a:xfrm>
            <a:off x="2606225" y="5767164"/>
            <a:ext cx="1936651" cy="5048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  <a:cs typeface="Arial"/>
              </a:defRPr>
            </a:lvl1pPr>
          </a:lstStyle>
          <a:p>
            <a:r>
              <a:rPr lang="de-DE" dirty="0" smtClean="0"/>
              <a:t>Produktlogo einfügen</a:t>
            </a:r>
            <a:endParaRPr lang="de-DE" dirty="0"/>
          </a:p>
        </p:txBody>
      </p:sp>
      <p:sp>
        <p:nvSpPr>
          <p:cNvPr id="3" name="Rechteck 2"/>
          <p:cNvSpPr/>
          <p:nvPr userDrawn="1"/>
        </p:nvSpPr>
        <p:spPr>
          <a:xfrm>
            <a:off x="1403648" y="6525344"/>
            <a:ext cx="727280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489312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rvey design -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ellenplatzhalter 3"/>
          <p:cNvSpPr>
            <a:spLocks noGrp="1"/>
          </p:cNvSpPr>
          <p:nvPr>
            <p:ph type="tbl" sz="quarter" idx="19" hasCustomPrompt="1"/>
          </p:nvPr>
        </p:nvSpPr>
        <p:spPr>
          <a:xfrm>
            <a:off x="287525" y="836712"/>
            <a:ext cx="8569325" cy="547260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AT" dirty="0" smtClean="0"/>
              <a:t>Tabelle für Survey design –  Überschriften links Arial 18, IMAS-rot, fett und rechter Text Arial 14 nicht fett – kein Rahmen, Gitternetz in IMAS-rot, Mittellinie nach links verschieben</a:t>
            </a:r>
            <a:endParaRPr lang="de-AT" dirty="0"/>
          </a:p>
        </p:txBody>
      </p:sp>
      <p:sp>
        <p:nvSpPr>
          <p:cNvPr id="1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37004" y="72000"/>
            <a:ext cx="6727284" cy="576000"/>
          </a:xfrm>
          <a:prstGeom prst="rect">
            <a:avLst/>
          </a:prstGeom>
        </p:spPr>
        <p:txBody>
          <a:bodyPr vert="horz" lIns="87252" tIns="43626" rIns="87252" bIns="43626" rtlCol="0" anchor="b" anchorCtr="0">
            <a:noAutofit/>
          </a:bodyPr>
          <a:lstStyle>
            <a:lvl1pPr>
              <a:defRPr baseline="0">
                <a:solidFill>
                  <a:srgbClr val="A20E2F"/>
                </a:solidFill>
              </a:defRPr>
            </a:lvl1pPr>
          </a:lstStyle>
          <a:p>
            <a:r>
              <a:rPr lang="de-DE" dirty="0" smtClean="0"/>
              <a:t>Titel - durch Klicken bearbeiten (max. zweizeilig)</a:t>
            </a:r>
            <a:endParaRPr lang="de-AT" dirty="0"/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287338" y="682408"/>
            <a:ext cx="8568952" cy="0"/>
          </a:xfrm>
          <a:prstGeom prst="line">
            <a:avLst/>
          </a:prstGeom>
          <a:ln w="12700">
            <a:solidFill>
              <a:srgbClr val="A20E2F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winkliges Dreieck 20"/>
          <p:cNvSpPr/>
          <p:nvPr userDrawn="1"/>
        </p:nvSpPr>
        <p:spPr>
          <a:xfrm rot="5400000">
            <a:off x="293004" y="114267"/>
            <a:ext cx="144000" cy="14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liennummernplatzhalter 19"/>
          <p:cNvSpPr txBox="1">
            <a:spLocks/>
          </p:cNvSpPr>
          <p:nvPr userDrawn="1"/>
        </p:nvSpPr>
        <p:spPr>
          <a:xfrm>
            <a:off x="8388425" y="6309320"/>
            <a:ext cx="576063" cy="437133"/>
          </a:xfrm>
          <a:prstGeom prst="rect">
            <a:avLst/>
          </a:prstGeom>
        </p:spPr>
        <p:txBody>
          <a:bodyPr vert="horz" lIns="87252" tIns="43626" rIns="87252" bIns="0" rtlCol="0" anchor="b" anchorCtr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8725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505A00-A8BC-4B2D-AA89-AE7A5708AFBD}" type="slidenum">
              <a:rPr kumimoji="0" lang="de-AT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725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8" name="Picture 2" descr="J:\_VERTEIL\_CD\Design 2015\IMAS_CMYK_Logo_2015_klein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9" y="6439949"/>
            <a:ext cx="100905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5269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3zeilig m.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"/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4266950"/>
            <a:ext cx="8116887" cy="1106265"/>
          </a:xfrm>
          <a:prstGeom prst="rect">
            <a:avLst/>
          </a:prstGeom>
        </p:spPr>
        <p:txBody>
          <a:bodyPr vert="horz" lIns="0" anchor="t" anchorCtr="0">
            <a:noAutofit/>
          </a:bodyPr>
          <a:lstStyle>
            <a:lvl1pPr marL="0" indent="0">
              <a:buNone/>
              <a:defRPr sz="1800" b="0" i="0" cap="all" baseline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Dreizeiligen TITEL EINFÜGEN</a:t>
            </a:r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762"/>
            <a:ext cx="9144000" cy="4090416"/>
          </a:xfrm>
          <a:prstGeom prst="rect">
            <a:avLst/>
          </a:prstGeom>
        </p:spPr>
      </p:pic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>
          <a:xfrm>
            <a:off x="506412" y="5445806"/>
            <a:ext cx="1936651" cy="8182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  <a:cs typeface="Arial"/>
              </a:defRPr>
            </a:lvl1pPr>
          </a:lstStyle>
          <a:p>
            <a:r>
              <a:rPr lang="de-DE" dirty="0" smtClean="0"/>
              <a:t>Kundenlogo einfügen</a:t>
            </a:r>
            <a:endParaRPr lang="de-DE" dirty="0"/>
          </a:p>
        </p:txBody>
      </p:sp>
      <p:sp>
        <p:nvSpPr>
          <p:cNvPr id="8" name="Titel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6442099"/>
            <a:ext cx="8515796" cy="396057"/>
          </a:xfrm>
          <a:prstGeom prst="rect">
            <a:avLst/>
          </a:prstGeom>
          <a:solidFill>
            <a:schemeClr val="bg1"/>
          </a:solidFill>
        </p:spPr>
        <p:txBody>
          <a:bodyPr vert="horz" anchor="t" anchorCtr="0">
            <a:normAutofit/>
          </a:bodyPr>
          <a:lstStyle>
            <a:lvl1pPr marL="295275" indent="0">
              <a:buNone/>
              <a:defRPr sz="1400" b="0" i="0" cap="none" baseline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Datum oder Sampleinfo eintragen</a:t>
            </a:r>
            <a:endParaRPr lang="de-DE" dirty="0"/>
          </a:p>
        </p:txBody>
      </p:sp>
      <p:sp>
        <p:nvSpPr>
          <p:cNvPr id="9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2555776" y="5445806"/>
            <a:ext cx="1936651" cy="8182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  <a:cs typeface="Arial"/>
              </a:defRPr>
            </a:lvl1pPr>
          </a:lstStyle>
          <a:p>
            <a:r>
              <a:rPr lang="de-DE" dirty="0" smtClean="0"/>
              <a:t>Foto einfügen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1403648" y="6525344"/>
            <a:ext cx="727280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53239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2zeiig m. Produkt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762"/>
            <a:ext cx="9144000" cy="4090416"/>
          </a:xfrm>
          <a:prstGeom prst="rect">
            <a:avLst/>
          </a:prstGeom>
        </p:spPr>
      </p:pic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>
          <a:xfrm>
            <a:off x="506412" y="5445806"/>
            <a:ext cx="1936651" cy="8182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  <a:cs typeface="Arial"/>
              </a:defRPr>
            </a:lvl1pPr>
          </a:lstStyle>
          <a:p>
            <a:r>
              <a:rPr lang="de-DE" dirty="0" smtClean="0"/>
              <a:t>Kundenlogo einfügen</a:t>
            </a:r>
            <a:endParaRPr lang="de-DE" dirty="0"/>
          </a:p>
        </p:txBody>
      </p:sp>
      <p:sp>
        <p:nvSpPr>
          <p:cNvPr id="13" name="Bildplatzhalter 5"/>
          <p:cNvSpPr>
            <a:spLocks noGrp="1"/>
          </p:cNvSpPr>
          <p:nvPr>
            <p:ph type="pic" sz="quarter" idx="12" hasCustomPrompt="1"/>
          </p:nvPr>
        </p:nvSpPr>
        <p:spPr>
          <a:xfrm>
            <a:off x="2606225" y="5767164"/>
            <a:ext cx="1936651" cy="5048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  <a:cs typeface="Arial"/>
              </a:defRPr>
            </a:lvl1pPr>
          </a:lstStyle>
          <a:p>
            <a:r>
              <a:rPr lang="de-DE" dirty="0" smtClean="0"/>
              <a:t>Produktlogo einfügen</a:t>
            </a:r>
            <a:endParaRPr lang="de-DE" dirty="0"/>
          </a:p>
        </p:txBody>
      </p:sp>
      <p:sp>
        <p:nvSpPr>
          <p:cNvPr id="7" name="Titel"/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4266950"/>
            <a:ext cx="8116887" cy="1106265"/>
          </a:xfrm>
          <a:prstGeom prst="rect">
            <a:avLst/>
          </a:prstGeom>
        </p:spPr>
        <p:txBody>
          <a:bodyPr vert="horz" lIns="0" anchor="t" anchorCtr="0">
            <a:noAutofit/>
          </a:bodyPr>
          <a:lstStyle>
            <a:lvl1pPr marL="0" indent="0">
              <a:buNone/>
              <a:defRPr sz="2400" b="0" i="0" cap="all" baseline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Zweizeiligen TITEL EINFÜGEN</a:t>
            </a:r>
          </a:p>
          <a:p>
            <a:pPr lvl="0"/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1403648" y="6525344"/>
            <a:ext cx="727280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637607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 2zeilig m.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"/>
          <p:cNvSpPr>
            <a:spLocks noGrp="1"/>
          </p:cNvSpPr>
          <p:nvPr>
            <p:ph type="body" sz="quarter" idx="10" hasCustomPrompt="1"/>
          </p:nvPr>
        </p:nvSpPr>
        <p:spPr>
          <a:xfrm>
            <a:off x="506413" y="4266950"/>
            <a:ext cx="8116887" cy="1106265"/>
          </a:xfrm>
          <a:prstGeom prst="rect">
            <a:avLst/>
          </a:prstGeom>
        </p:spPr>
        <p:txBody>
          <a:bodyPr vert="horz" lIns="0" anchor="t" anchorCtr="0">
            <a:noAutofit/>
          </a:bodyPr>
          <a:lstStyle>
            <a:lvl1pPr marL="0" indent="0">
              <a:buNone/>
              <a:defRPr sz="2400" b="0" i="0" cap="all" baseline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Zweizeiligen TITEL EINFÜGEN</a:t>
            </a:r>
          </a:p>
          <a:p>
            <a:pPr lvl="0"/>
            <a:endParaRPr lang="de-DE" dirty="0"/>
          </a:p>
        </p:txBody>
      </p:sp>
      <p:pic>
        <p:nvPicPr>
          <p:cNvPr id="2" name="Bild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762"/>
            <a:ext cx="9144000" cy="4090416"/>
          </a:xfrm>
          <a:prstGeom prst="rect">
            <a:avLst/>
          </a:prstGeom>
        </p:spPr>
      </p:pic>
      <p:sp>
        <p:nvSpPr>
          <p:cNvPr id="6" name="Bildplatzhalter 5"/>
          <p:cNvSpPr>
            <a:spLocks noGrp="1"/>
          </p:cNvSpPr>
          <p:nvPr>
            <p:ph type="pic" sz="quarter" idx="11" hasCustomPrompt="1"/>
          </p:nvPr>
        </p:nvSpPr>
        <p:spPr>
          <a:xfrm>
            <a:off x="506412" y="5445806"/>
            <a:ext cx="1936651" cy="8182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  <a:cs typeface="Arial"/>
              </a:defRPr>
            </a:lvl1pPr>
          </a:lstStyle>
          <a:p>
            <a:r>
              <a:rPr lang="de-DE" dirty="0" smtClean="0"/>
              <a:t>Kundenlogo einfügen</a:t>
            </a:r>
            <a:endParaRPr lang="de-DE" dirty="0"/>
          </a:p>
        </p:txBody>
      </p:sp>
      <p:sp>
        <p:nvSpPr>
          <p:cNvPr id="8" name="Titel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6442099"/>
            <a:ext cx="8515796" cy="396057"/>
          </a:xfrm>
          <a:prstGeom prst="rect">
            <a:avLst/>
          </a:prstGeom>
          <a:solidFill>
            <a:schemeClr val="bg1"/>
          </a:solidFill>
        </p:spPr>
        <p:txBody>
          <a:bodyPr vert="horz" anchor="t" anchorCtr="0">
            <a:normAutofit/>
          </a:bodyPr>
          <a:lstStyle>
            <a:lvl1pPr marL="295275" indent="0">
              <a:buNone/>
              <a:defRPr sz="1400" b="0" i="0" cap="none" baseline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DE" dirty="0" smtClean="0"/>
              <a:t>Datum oder Sampleinfo eintragen</a:t>
            </a:r>
            <a:endParaRPr lang="de-DE" dirty="0"/>
          </a:p>
        </p:txBody>
      </p:sp>
      <p:sp>
        <p:nvSpPr>
          <p:cNvPr id="9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2555776" y="5445806"/>
            <a:ext cx="1936651" cy="8182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/>
                <a:cs typeface="Arial"/>
              </a:defRPr>
            </a:lvl1pPr>
          </a:lstStyle>
          <a:p>
            <a:r>
              <a:rPr lang="de-DE" dirty="0" smtClean="0"/>
              <a:t>Foto einfügen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1403648" y="6525344"/>
            <a:ext cx="727280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27264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Chart ohne Method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:\_VERTEIL\_CD\Design 2015\IMAS_CMYK_Logo_2015_klein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9" y="6439949"/>
            <a:ext cx="100905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37004" y="72000"/>
            <a:ext cx="6727284" cy="576000"/>
          </a:xfrm>
          <a:prstGeom prst="rect">
            <a:avLst/>
          </a:prstGeom>
        </p:spPr>
        <p:txBody>
          <a:bodyPr vert="horz" lIns="87252" tIns="43626" rIns="87252" bIns="43626" rtlCol="0" anchor="b" anchorCtr="0">
            <a:noAutofit/>
          </a:bodyPr>
          <a:lstStyle>
            <a:lvl1pPr>
              <a:defRPr baseline="0">
                <a:solidFill>
                  <a:srgbClr val="A20E2F"/>
                </a:solidFill>
              </a:defRPr>
            </a:lvl1pPr>
          </a:lstStyle>
          <a:p>
            <a:r>
              <a:rPr lang="de-DE" dirty="0" smtClean="0"/>
              <a:t>Titel - durch Klicken bearbeiten (max. zweizeilig)</a:t>
            </a:r>
            <a:endParaRPr lang="de-AT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287338" y="682408"/>
            <a:ext cx="8568952" cy="0"/>
          </a:xfrm>
          <a:prstGeom prst="line">
            <a:avLst/>
          </a:prstGeom>
          <a:ln w="12700">
            <a:solidFill>
              <a:srgbClr val="A20E2F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age"/>
          <p:cNvSpPr>
            <a:spLocks noGrp="1"/>
          </p:cNvSpPr>
          <p:nvPr>
            <p:ph type="body" sz="quarter" idx="17" hasCustomPrompt="1"/>
          </p:nvPr>
        </p:nvSpPr>
        <p:spPr>
          <a:xfrm>
            <a:off x="287338" y="764704"/>
            <a:ext cx="8569325" cy="226604"/>
          </a:xfrm>
        </p:spPr>
        <p:txBody>
          <a:bodyPr lIns="0">
            <a:spAutoFit/>
          </a:bodyPr>
          <a:lstStyle>
            <a:lvl1pPr marL="0" indent="0">
              <a:buFontTx/>
              <a:buNone/>
              <a:defRPr sz="900" b="0"/>
            </a:lvl1pPr>
          </a:lstStyle>
          <a:p>
            <a:pPr lvl="0"/>
            <a:r>
              <a:rPr lang="de-DE" dirty="0" smtClean="0"/>
              <a:t>Fragestellung eingeben - durch Klicken bearbeiten</a:t>
            </a:r>
          </a:p>
        </p:txBody>
      </p:sp>
      <p:sp>
        <p:nvSpPr>
          <p:cNvPr id="2" name="Rechtwinkliges Dreieck 1"/>
          <p:cNvSpPr/>
          <p:nvPr userDrawn="1"/>
        </p:nvSpPr>
        <p:spPr>
          <a:xfrm rot="5400000">
            <a:off x="293004" y="114267"/>
            <a:ext cx="144000" cy="14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liennummernplatzhalter 19"/>
          <p:cNvSpPr txBox="1">
            <a:spLocks/>
          </p:cNvSpPr>
          <p:nvPr userDrawn="1"/>
        </p:nvSpPr>
        <p:spPr>
          <a:xfrm>
            <a:off x="8388425" y="6309320"/>
            <a:ext cx="576063" cy="437133"/>
          </a:xfrm>
          <a:prstGeom prst="rect">
            <a:avLst/>
          </a:prstGeom>
        </p:spPr>
        <p:txBody>
          <a:bodyPr vert="horz" lIns="87252" tIns="43626" rIns="87252" bIns="0" rtlCol="0" anchor="b" anchorCtr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8725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505A00-A8BC-4B2D-AA89-AE7A5708AFBD}" type="slidenum">
              <a:rPr kumimoji="0" lang="de-AT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725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Chart - mit Method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37004" y="72000"/>
            <a:ext cx="6727284" cy="576000"/>
          </a:xfrm>
          <a:prstGeom prst="rect">
            <a:avLst/>
          </a:prstGeom>
        </p:spPr>
        <p:txBody>
          <a:bodyPr vert="horz" lIns="87252" tIns="43626" rIns="87252" bIns="43626" rtlCol="0" anchor="b" anchorCtr="0">
            <a:noAutofit/>
          </a:bodyPr>
          <a:lstStyle>
            <a:lvl1pPr>
              <a:defRPr baseline="0">
                <a:solidFill>
                  <a:srgbClr val="A20E2F"/>
                </a:solidFill>
              </a:defRPr>
            </a:lvl1pPr>
          </a:lstStyle>
          <a:p>
            <a:r>
              <a:rPr lang="de-DE" dirty="0" smtClean="0"/>
              <a:t>Titel - durch Klicken bearbeiten (max. zweizeilig)</a:t>
            </a:r>
            <a:endParaRPr lang="de-AT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287338" y="682408"/>
            <a:ext cx="8568952" cy="0"/>
          </a:xfrm>
          <a:prstGeom prst="line">
            <a:avLst/>
          </a:prstGeom>
          <a:ln w="12700">
            <a:solidFill>
              <a:srgbClr val="A20E2F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age"/>
          <p:cNvSpPr>
            <a:spLocks noGrp="1"/>
          </p:cNvSpPr>
          <p:nvPr>
            <p:ph type="body" sz="quarter" idx="17" hasCustomPrompt="1"/>
          </p:nvPr>
        </p:nvSpPr>
        <p:spPr>
          <a:xfrm>
            <a:off x="287338" y="1052736"/>
            <a:ext cx="8569325" cy="226604"/>
          </a:xfrm>
        </p:spPr>
        <p:txBody>
          <a:bodyPr lIns="0">
            <a:spAutoFit/>
          </a:bodyPr>
          <a:lstStyle>
            <a:lvl1pPr marL="0" indent="0">
              <a:buFontTx/>
              <a:buNone/>
              <a:defRPr sz="900" b="0"/>
            </a:lvl1pPr>
          </a:lstStyle>
          <a:p>
            <a:pPr lvl="0"/>
            <a:r>
              <a:rPr lang="de-DE" dirty="0" smtClean="0"/>
              <a:t>Fragestellung eingeben - durch Klicken bearbeiten</a:t>
            </a:r>
          </a:p>
        </p:txBody>
      </p:sp>
      <p:sp>
        <p:nvSpPr>
          <p:cNvPr id="15" name="Rechtwinkliges Dreieck 14"/>
          <p:cNvSpPr/>
          <p:nvPr userDrawn="1"/>
        </p:nvSpPr>
        <p:spPr>
          <a:xfrm rot="5400000">
            <a:off x="293004" y="114267"/>
            <a:ext cx="144000" cy="14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age"/>
          <p:cNvSpPr>
            <a:spLocks noGrp="1"/>
          </p:cNvSpPr>
          <p:nvPr>
            <p:ph type="body" sz="quarter" idx="18" hasCustomPrompt="1"/>
          </p:nvPr>
        </p:nvSpPr>
        <p:spPr>
          <a:xfrm>
            <a:off x="293004" y="701840"/>
            <a:ext cx="8569325" cy="288032"/>
          </a:xfr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200" b="0"/>
            </a:lvl1pPr>
          </a:lstStyle>
          <a:p>
            <a:pPr lvl="0"/>
            <a:r>
              <a:rPr lang="de-DE" dirty="0" err="1" smtClean="0"/>
              <a:t>Methodikzeile</a:t>
            </a:r>
            <a:r>
              <a:rPr lang="de-DE" dirty="0" smtClean="0"/>
              <a:t> eingeben - durch Klicken bearbeiten</a:t>
            </a:r>
          </a:p>
        </p:txBody>
      </p:sp>
      <p:pic>
        <p:nvPicPr>
          <p:cNvPr id="1026" name="Picture 2" descr="J:\_VERTEIL\_CD\Design 2015\Produktlogos\IMAS Rep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519743"/>
            <a:ext cx="1080120" cy="22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20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Chart - mit Erklärung &amp; Method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mentar"/>
          <p:cNvSpPr>
            <a:spLocks noGrp="1"/>
          </p:cNvSpPr>
          <p:nvPr>
            <p:ph type="body" sz="quarter" idx="15" hasCustomPrompt="1"/>
          </p:nvPr>
        </p:nvSpPr>
        <p:spPr>
          <a:xfrm>
            <a:off x="311290" y="5708873"/>
            <a:ext cx="8549245" cy="710554"/>
          </a:xfrm>
          <a:prstGeom prst="rect">
            <a:avLst/>
          </a:prstGeom>
          <a:noFill/>
        </p:spPr>
        <p:txBody>
          <a:bodyPr wrap="square" anchor="t" anchorCtr="0">
            <a:noAutofit/>
          </a:bodyPr>
          <a:lstStyle>
            <a:lvl1pPr marL="0" marR="0" indent="0" algn="l" defTabSz="8725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aseline="0">
                <a:solidFill>
                  <a:schemeClr val="tx1"/>
                </a:solidFill>
              </a:defRPr>
            </a:lvl1pPr>
            <a:lvl3pPr>
              <a:buNone/>
              <a:defRPr/>
            </a:lvl3pPr>
          </a:lstStyle>
          <a:p>
            <a:pPr marL="0" marR="0" lvl="0" indent="0" algn="l" defTabSz="8725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AT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Platzhalter für Erklärungen</a:t>
            </a:r>
          </a:p>
          <a:p>
            <a:pPr marL="0" marR="0" lvl="0" indent="0" algn="l" defTabSz="8725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AT" sz="1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87251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AT" sz="15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37004" y="72000"/>
            <a:ext cx="6727284" cy="576000"/>
          </a:xfrm>
          <a:prstGeom prst="rect">
            <a:avLst/>
          </a:prstGeom>
        </p:spPr>
        <p:txBody>
          <a:bodyPr vert="horz" lIns="87252" tIns="43626" rIns="87252" bIns="43626" rtlCol="0" anchor="b" anchorCtr="0">
            <a:noAutofit/>
          </a:bodyPr>
          <a:lstStyle>
            <a:lvl1pPr>
              <a:defRPr baseline="0">
                <a:solidFill>
                  <a:srgbClr val="A20E2F"/>
                </a:solidFill>
              </a:defRPr>
            </a:lvl1pPr>
          </a:lstStyle>
          <a:p>
            <a:r>
              <a:rPr lang="de-DE" dirty="0" smtClean="0"/>
              <a:t>Titel - durch Klicken bearbeiten (max. zweizeilig)</a:t>
            </a:r>
            <a:endParaRPr lang="de-AT" dirty="0"/>
          </a:p>
        </p:txBody>
      </p:sp>
      <p:cxnSp>
        <p:nvCxnSpPr>
          <p:cNvPr id="15" name="Gerade Verbindung 14"/>
          <p:cNvCxnSpPr/>
          <p:nvPr userDrawn="1"/>
        </p:nvCxnSpPr>
        <p:spPr>
          <a:xfrm>
            <a:off x="287338" y="682408"/>
            <a:ext cx="8568952" cy="0"/>
          </a:xfrm>
          <a:prstGeom prst="line">
            <a:avLst/>
          </a:prstGeom>
          <a:ln w="12700">
            <a:solidFill>
              <a:srgbClr val="A20E2F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age"/>
          <p:cNvSpPr>
            <a:spLocks noGrp="1"/>
          </p:cNvSpPr>
          <p:nvPr>
            <p:ph type="body" sz="quarter" idx="17" hasCustomPrompt="1"/>
          </p:nvPr>
        </p:nvSpPr>
        <p:spPr>
          <a:xfrm>
            <a:off x="287338" y="1052736"/>
            <a:ext cx="8569325" cy="226604"/>
          </a:xfrm>
        </p:spPr>
        <p:txBody>
          <a:bodyPr lIns="0">
            <a:spAutoFit/>
          </a:bodyPr>
          <a:lstStyle>
            <a:lvl1pPr marL="0" indent="0">
              <a:buFontTx/>
              <a:buNone/>
              <a:defRPr sz="900" b="0"/>
            </a:lvl1pPr>
          </a:lstStyle>
          <a:p>
            <a:pPr lvl="0"/>
            <a:r>
              <a:rPr lang="de-DE" dirty="0" smtClean="0"/>
              <a:t>Fragestellung eingeben - durch Klicken bearbeiten</a:t>
            </a:r>
          </a:p>
        </p:txBody>
      </p:sp>
      <p:sp>
        <p:nvSpPr>
          <p:cNvPr id="18" name="Rechtwinkliges Dreieck 17"/>
          <p:cNvSpPr/>
          <p:nvPr userDrawn="1"/>
        </p:nvSpPr>
        <p:spPr>
          <a:xfrm rot="5400000">
            <a:off x="293004" y="114267"/>
            <a:ext cx="144000" cy="14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age"/>
          <p:cNvSpPr>
            <a:spLocks noGrp="1"/>
          </p:cNvSpPr>
          <p:nvPr>
            <p:ph type="body" sz="quarter" idx="18" hasCustomPrompt="1"/>
          </p:nvPr>
        </p:nvSpPr>
        <p:spPr>
          <a:xfrm>
            <a:off x="293004" y="701840"/>
            <a:ext cx="8569325" cy="288032"/>
          </a:xfrm>
        </p:spPr>
        <p:txBody>
          <a:bodyPr lIns="0" anchor="ctr">
            <a:noAutofit/>
          </a:bodyPr>
          <a:lstStyle>
            <a:lvl1pPr marL="0" indent="0">
              <a:buFontTx/>
              <a:buNone/>
              <a:defRPr sz="1200" b="0"/>
            </a:lvl1pPr>
          </a:lstStyle>
          <a:p>
            <a:pPr lvl="0"/>
            <a:r>
              <a:rPr lang="de-DE" dirty="0" err="1" smtClean="0"/>
              <a:t>Methodikzeile</a:t>
            </a:r>
            <a:r>
              <a:rPr lang="de-DE" dirty="0" smtClean="0"/>
              <a:t> eingeben - durch Klicken bearbeiten</a:t>
            </a:r>
          </a:p>
        </p:txBody>
      </p:sp>
      <p:sp>
        <p:nvSpPr>
          <p:cNvPr id="14" name="Foliennummernplatzhalter 19"/>
          <p:cNvSpPr txBox="1">
            <a:spLocks/>
          </p:cNvSpPr>
          <p:nvPr userDrawn="1"/>
        </p:nvSpPr>
        <p:spPr>
          <a:xfrm>
            <a:off x="8388425" y="6309320"/>
            <a:ext cx="576063" cy="437133"/>
          </a:xfrm>
          <a:prstGeom prst="rect">
            <a:avLst/>
          </a:prstGeom>
        </p:spPr>
        <p:txBody>
          <a:bodyPr vert="horz" lIns="87252" tIns="43626" rIns="87252" bIns="0" rtlCol="0" anchor="b" anchorCtr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8725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505A00-A8BC-4B2D-AA89-AE7A5708AFBD}" type="slidenum">
              <a:rPr kumimoji="0" lang="de-AT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725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" name="Picture 2" descr="J:\_VERTEIL\_CD\Design 2015\IMAS_CMYK_Logo_2015_klein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9" y="6439949"/>
            <a:ext cx="100905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6768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decklatt mit Drei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287525" y="3518234"/>
            <a:ext cx="3024188" cy="2303462"/>
          </a:xfrm>
        </p:spPr>
        <p:txBody>
          <a:bodyPr/>
          <a:lstStyle>
            <a:lvl1pPr>
              <a:defRPr/>
            </a:lvl1pPr>
          </a:lstStyle>
          <a:p>
            <a:r>
              <a:rPr lang="de-AT" dirty="0" smtClean="0"/>
              <a:t>Platz für Bild – Teaser zum Thema</a:t>
            </a:r>
            <a:endParaRPr lang="de-AT" dirty="0"/>
          </a:p>
        </p:txBody>
      </p:sp>
      <p:sp>
        <p:nvSpPr>
          <p:cNvPr id="10" name="Textplatzhalt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563890" y="3517440"/>
            <a:ext cx="5328965" cy="232216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baseline="0"/>
            </a:lvl1pPr>
          </a:lstStyle>
          <a:p>
            <a:pPr lvl="0"/>
            <a:r>
              <a:rPr lang="de-DE" dirty="0" smtClean="0"/>
              <a:t>Überblick über die einzelnen Teile der Präsentation (Part 1, Part 2, usw.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37004" y="2780928"/>
            <a:ext cx="6727284" cy="576000"/>
          </a:xfrm>
          <a:prstGeom prst="rect">
            <a:avLst/>
          </a:prstGeom>
        </p:spPr>
        <p:txBody>
          <a:bodyPr vert="horz" lIns="87252" tIns="43626" rIns="87252" bIns="43626" rtlCol="0" anchor="b" anchorCtr="0">
            <a:noAutofit/>
          </a:bodyPr>
          <a:lstStyle>
            <a:lvl1pPr>
              <a:defRPr baseline="0">
                <a:solidFill>
                  <a:srgbClr val="A20E2F"/>
                </a:solidFill>
              </a:defRPr>
            </a:lvl1pPr>
          </a:lstStyle>
          <a:p>
            <a:r>
              <a:rPr lang="de-DE" dirty="0" smtClean="0"/>
              <a:t>Titel - durch Klicken bearbeiten (max. zweizeilig)</a:t>
            </a:r>
            <a:endParaRPr lang="de-AT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87338" y="3391336"/>
            <a:ext cx="8568952" cy="0"/>
          </a:xfrm>
          <a:prstGeom prst="line">
            <a:avLst/>
          </a:prstGeom>
          <a:ln w="12700">
            <a:solidFill>
              <a:srgbClr val="A20E2F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winkliges Dreieck 16"/>
          <p:cNvSpPr/>
          <p:nvPr userDrawn="1"/>
        </p:nvSpPr>
        <p:spPr>
          <a:xfrm rot="5400000">
            <a:off x="293004" y="2823195"/>
            <a:ext cx="144000" cy="14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winkliges Dreieck 11"/>
          <p:cNvSpPr/>
          <p:nvPr userDrawn="1"/>
        </p:nvSpPr>
        <p:spPr>
          <a:xfrm rot="5400000">
            <a:off x="136413" y="-142488"/>
            <a:ext cx="2705473" cy="2997348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liennummernplatzhalter 19"/>
          <p:cNvSpPr txBox="1">
            <a:spLocks/>
          </p:cNvSpPr>
          <p:nvPr userDrawn="1"/>
        </p:nvSpPr>
        <p:spPr>
          <a:xfrm>
            <a:off x="8388425" y="6309320"/>
            <a:ext cx="576063" cy="437133"/>
          </a:xfrm>
          <a:prstGeom prst="rect">
            <a:avLst/>
          </a:prstGeom>
        </p:spPr>
        <p:txBody>
          <a:bodyPr vert="horz" lIns="87252" tIns="43626" rIns="87252" bIns="0" rtlCol="0" anchor="b" anchorCtr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8725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505A00-A8BC-4B2D-AA89-AE7A5708AFBD}" type="slidenum">
              <a:rPr kumimoji="0" lang="de-AT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725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1" name="Picture 2" descr="J:\_VERTEIL\_CD\Design 2015\IMAS_CMYK_Logo_2015_klein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9" y="6439949"/>
            <a:ext cx="100905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hteck 14"/>
          <p:cNvSpPr/>
          <p:nvPr userDrawn="1"/>
        </p:nvSpPr>
        <p:spPr>
          <a:xfrm>
            <a:off x="1403648" y="6525344"/>
            <a:ext cx="705678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5819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decklatt ohne Drei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9" hasCustomPrompt="1"/>
          </p:nvPr>
        </p:nvSpPr>
        <p:spPr>
          <a:xfrm>
            <a:off x="287525" y="1565942"/>
            <a:ext cx="3024188" cy="2303462"/>
          </a:xfrm>
        </p:spPr>
        <p:txBody>
          <a:bodyPr/>
          <a:lstStyle>
            <a:lvl1pPr>
              <a:defRPr/>
            </a:lvl1pPr>
          </a:lstStyle>
          <a:p>
            <a:r>
              <a:rPr lang="de-AT" dirty="0" smtClean="0"/>
              <a:t>Platz für Bild – Teaser zum Thema</a:t>
            </a:r>
            <a:endParaRPr lang="de-AT" dirty="0"/>
          </a:p>
        </p:txBody>
      </p:sp>
      <p:sp>
        <p:nvSpPr>
          <p:cNvPr id="10" name="Textplatzhalt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3563890" y="1574704"/>
            <a:ext cx="5328965" cy="43204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0" baseline="0"/>
            </a:lvl1pPr>
          </a:lstStyle>
          <a:p>
            <a:pPr lvl="0"/>
            <a:r>
              <a:rPr lang="de-DE" dirty="0" smtClean="0"/>
              <a:t>Überblick über die einzelnen Teile der Präsentation (Part 1, Part 2, usw.</a:t>
            </a:r>
          </a:p>
        </p:txBody>
      </p:sp>
      <p:sp>
        <p:nvSpPr>
          <p:cNvPr id="11" name="Textplatzhalt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87525" y="764704"/>
            <a:ext cx="8569325" cy="64807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/>
            </a:lvl1pPr>
          </a:lstStyle>
          <a:p>
            <a:pPr lvl="0"/>
            <a:r>
              <a:rPr lang="de-DE" dirty="0" err="1" smtClean="0"/>
              <a:t>Übertitelung</a:t>
            </a:r>
            <a:r>
              <a:rPr lang="de-DE" dirty="0" smtClean="0"/>
              <a:t> – zweizeilig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37004" y="72000"/>
            <a:ext cx="6727284" cy="576000"/>
          </a:xfrm>
          <a:prstGeom prst="rect">
            <a:avLst/>
          </a:prstGeom>
        </p:spPr>
        <p:txBody>
          <a:bodyPr vert="horz" lIns="87252" tIns="43626" rIns="87252" bIns="43626" rtlCol="0" anchor="b" anchorCtr="0">
            <a:noAutofit/>
          </a:bodyPr>
          <a:lstStyle>
            <a:lvl1pPr>
              <a:defRPr baseline="0">
                <a:solidFill>
                  <a:srgbClr val="A20E2F"/>
                </a:solidFill>
              </a:defRPr>
            </a:lvl1pPr>
          </a:lstStyle>
          <a:p>
            <a:r>
              <a:rPr lang="de-DE" dirty="0" smtClean="0"/>
              <a:t>Titel - durch Klicken bearbeiten (max. zweizeilig)</a:t>
            </a:r>
            <a:endParaRPr lang="de-AT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87338" y="682408"/>
            <a:ext cx="8568952" cy="0"/>
          </a:xfrm>
          <a:prstGeom prst="line">
            <a:avLst/>
          </a:prstGeom>
          <a:ln w="12700">
            <a:solidFill>
              <a:srgbClr val="A20E2F"/>
            </a:solidFill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winkliges Dreieck 16"/>
          <p:cNvSpPr/>
          <p:nvPr userDrawn="1"/>
        </p:nvSpPr>
        <p:spPr>
          <a:xfrm rot="5400000">
            <a:off x="293004" y="114267"/>
            <a:ext cx="144000" cy="14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liennummernplatzhalter 19"/>
          <p:cNvSpPr txBox="1">
            <a:spLocks/>
          </p:cNvSpPr>
          <p:nvPr userDrawn="1"/>
        </p:nvSpPr>
        <p:spPr>
          <a:xfrm>
            <a:off x="8388425" y="6309320"/>
            <a:ext cx="576063" cy="437133"/>
          </a:xfrm>
          <a:prstGeom prst="rect">
            <a:avLst/>
          </a:prstGeom>
        </p:spPr>
        <p:txBody>
          <a:bodyPr vert="horz" lIns="87252" tIns="43626" rIns="87252" bIns="0" rtlCol="0" anchor="b" anchorCtr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0" marR="0" lvl="0" indent="0" algn="r" defTabSz="8725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505A00-A8BC-4B2D-AA89-AE7A5708AFBD}" type="slidenum">
              <a:rPr kumimoji="0" lang="de-AT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87251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AT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2" name="Picture 2" descr="J:\_VERTEIL\_CD\Design 2015\IMAS_CMYK_Logo_2015_klein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9" y="6439949"/>
            <a:ext cx="100905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901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idx="1"/>
          </p:nvPr>
        </p:nvSpPr>
        <p:spPr>
          <a:xfrm>
            <a:off x="287524" y="980728"/>
            <a:ext cx="8568952" cy="5400600"/>
          </a:xfrm>
          <a:prstGeom prst="rect">
            <a:avLst/>
          </a:prstGeom>
        </p:spPr>
        <p:txBody>
          <a:bodyPr vert="horz" lIns="87252" tIns="43626" rIns="87252" bIns="43626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Textplatzhalter 19"/>
          <p:cNvSpPr txBox="1">
            <a:spLocks/>
          </p:cNvSpPr>
          <p:nvPr userDrawn="1"/>
        </p:nvSpPr>
        <p:spPr>
          <a:xfrm>
            <a:off x="1403648" y="6547068"/>
            <a:ext cx="705678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marR="0" indent="0" algn="l" defTabSz="9954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 b="0" kern="1200" baseline="0">
                <a:solidFill>
                  <a:srgbClr val="A20E2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95452" rtl="0" eaLnBrk="1" latinLnBrk="0" hangingPunct="1">
              <a:spcBef>
                <a:spcPct val="20000"/>
              </a:spcBef>
              <a:buClr>
                <a:srgbClr val="800000"/>
              </a:buClr>
              <a:buFontTx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783821" indent="-274336" algn="l" defTabSz="995452" rtl="0" eaLnBrk="1" latinLnBrk="0" hangingPunct="1">
              <a:spcBef>
                <a:spcPts val="218"/>
              </a:spcBef>
              <a:buClr>
                <a:srgbClr val="800000"/>
              </a:buClr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742041" indent="-248864" algn="l" defTabSz="99545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7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239767" indent="-248864" algn="l" defTabSz="99545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737491" indent="-248864" algn="l" defTabSz="9954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217" indent="-248864" algn="l" defTabSz="9954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943" indent="-248864" algn="l" defTabSz="9954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669" indent="-248864" algn="l" defTabSz="9954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AT" sz="900" dirty="0" smtClean="0">
                <a:solidFill>
                  <a:schemeClr val="tx1"/>
                </a:solidFill>
              </a:rPr>
              <a:t>n=1015,</a:t>
            </a:r>
            <a:r>
              <a:rPr lang="de-AT" sz="900" baseline="0" dirty="0" smtClean="0">
                <a:solidFill>
                  <a:schemeClr val="tx1"/>
                </a:solidFill>
              </a:rPr>
              <a:t> Österreichische Bevölkerung ab 16 Jahre, November / Dezember 2015, Archiv-Nr. 015111</a:t>
            </a:r>
            <a:endParaRPr lang="de-AT" sz="900" dirty="0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5" r:id="rId4"/>
    <p:sldLayoutId id="2147483650" r:id="rId5"/>
    <p:sldLayoutId id="2147483668" r:id="rId6"/>
    <p:sldLayoutId id="2147483666" r:id="rId7"/>
    <p:sldLayoutId id="2147483673" r:id="rId8"/>
    <p:sldLayoutId id="2147483663" r:id="rId9"/>
    <p:sldLayoutId id="2147483665" r:id="rId1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872514" rtl="0" eaLnBrk="1" latinLnBrk="0" hangingPunct="1">
        <a:spcBef>
          <a:spcPct val="0"/>
        </a:spcBef>
        <a:buNone/>
        <a:defRPr sz="1800" b="0" kern="1200">
          <a:solidFill>
            <a:srgbClr val="A20E2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872514" rtl="0" eaLnBrk="1" latinLnBrk="0" hangingPunct="1">
        <a:spcBef>
          <a:spcPct val="20000"/>
        </a:spcBef>
        <a:buFont typeface="Arial" pitchFamily="34" charset="0"/>
        <a:buNone/>
        <a:defRPr sz="1500" b="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872514" rtl="0" eaLnBrk="1" latinLnBrk="0" hangingPunct="1">
        <a:spcBef>
          <a:spcPct val="20000"/>
        </a:spcBef>
        <a:buClr>
          <a:srgbClr val="800000"/>
        </a:buClr>
        <a:buFontTx/>
        <a:buNone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87019" indent="-240456" algn="l" defTabSz="872514" rtl="0" eaLnBrk="1" latinLnBrk="0" hangingPunct="1">
        <a:spcBef>
          <a:spcPts val="191"/>
        </a:spcBef>
        <a:buClr>
          <a:srgbClr val="800000"/>
        </a:buClr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26899" indent="-218129" algn="l" defTabSz="872514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63156" indent="-218129" algn="l" defTabSz="872514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399411" indent="-218129" algn="l" defTabSz="8725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5668" indent="-218129" algn="l" defTabSz="8725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1925" indent="-218129" algn="l" defTabSz="8725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8181" indent="-218129" algn="l" defTabSz="87251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256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514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8771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026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282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7539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3796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0053" algn="l" defTabSz="8725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/>
          <a:stretch/>
        </p:blipFill>
        <p:spPr bwMode="auto">
          <a:xfrm>
            <a:off x="520994" y="2084090"/>
            <a:ext cx="835630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Blick auf das kommende Jahr (Durchschnitt)</a:t>
            </a:r>
            <a:endParaRPr lang="de-DE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287338" y="1052736"/>
            <a:ext cx="8569325" cy="226604"/>
          </a:xfrm>
        </p:spPr>
        <p:txBody>
          <a:bodyPr/>
          <a:lstStyle/>
          <a:p>
            <a:r>
              <a:rPr lang="de-AT" dirty="0"/>
              <a:t>Frage:	"Sehen Sie dem kommenden Jahr </a:t>
            </a:r>
            <a:r>
              <a:rPr lang="de-AT" dirty="0" smtClean="0"/>
              <a:t>2016 </a:t>
            </a:r>
            <a:r>
              <a:rPr lang="de-AT" dirty="0"/>
              <a:t>mit Zuversicht </a:t>
            </a:r>
            <a:r>
              <a:rPr lang="de-AT"/>
              <a:t>oder </a:t>
            </a:r>
            <a:r>
              <a:rPr lang="de-AT" smtClean="0"/>
              <a:t>mit Skepsis/Sorge </a:t>
            </a:r>
            <a:r>
              <a:rPr lang="de-AT" dirty="0"/>
              <a:t>entgegen?"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85725"/>
            <a:r>
              <a:rPr lang="de-DE" sz="1100" noProof="0" dirty="0" smtClean="0"/>
              <a:t>Basis:  </a:t>
            </a:r>
            <a:r>
              <a:rPr lang="de-DE" sz="1100" dirty="0" smtClean="0"/>
              <a:t>Österreichische Bevölkerung ab 16 Jahre</a:t>
            </a:r>
            <a:endParaRPr lang="de-DE" sz="1100" noProof="0" dirty="0"/>
          </a:p>
        </p:txBody>
      </p:sp>
    </p:spTree>
    <p:extLst>
      <p:ext uri="{BB962C8B-B14F-4D97-AF65-F5344CB8AC3E}">
        <p14:creationId xmlns:p14="http://schemas.microsoft.com/office/powerpoint/2010/main" val="192240675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12"/>
          <a:stretch/>
        </p:blipFill>
        <p:spPr bwMode="auto">
          <a:xfrm>
            <a:off x="1288554" y="1247495"/>
            <a:ext cx="6965379" cy="531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Der Blick auf das kommende Jahr im Trend / 1972 - </a:t>
            </a:r>
            <a:r>
              <a:rPr lang="de-AT" dirty="0" smtClean="0"/>
              <a:t>2015</a:t>
            </a:r>
            <a:endParaRPr lang="de-DE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287338" y="1052736"/>
            <a:ext cx="8569325" cy="226604"/>
          </a:xfrm>
        </p:spPr>
        <p:txBody>
          <a:bodyPr/>
          <a:lstStyle/>
          <a:p>
            <a:r>
              <a:rPr lang="de-AT" dirty="0"/>
              <a:t>Frage:	"Sehen Sie dem kommenden Jahr </a:t>
            </a:r>
            <a:r>
              <a:rPr lang="de-AT" dirty="0" smtClean="0"/>
              <a:t>mit </a:t>
            </a:r>
            <a:r>
              <a:rPr lang="de-AT" dirty="0"/>
              <a:t>Zuversicht </a:t>
            </a:r>
            <a:r>
              <a:rPr lang="de-AT" dirty="0" smtClean="0"/>
              <a:t>oder mit </a:t>
            </a:r>
            <a:r>
              <a:rPr lang="de-AT" dirty="0"/>
              <a:t>Skepsis/Sorge entgegen?"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85725"/>
            <a:r>
              <a:rPr lang="de-DE" sz="1100" noProof="0" dirty="0" smtClean="0"/>
              <a:t>Basis:  </a:t>
            </a:r>
            <a:r>
              <a:rPr lang="de-DE" sz="1100" dirty="0" smtClean="0"/>
              <a:t>Österreichische Bevölkerung ab 16 Jahre</a:t>
            </a:r>
            <a:endParaRPr lang="de-DE" sz="1100" noProof="0" dirty="0"/>
          </a:p>
        </p:txBody>
      </p:sp>
    </p:spTree>
    <p:extLst>
      <p:ext uri="{BB962C8B-B14F-4D97-AF65-F5344CB8AC3E}">
        <p14:creationId xmlns:p14="http://schemas.microsoft.com/office/powerpoint/2010/main" val="40967540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20"/>
          <a:stretch/>
        </p:blipFill>
        <p:spPr bwMode="auto">
          <a:xfrm>
            <a:off x="323528" y="1199136"/>
            <a:ext cx="8600231" cy="524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Zuversichtliche / skeptische / sorgenvolle Zukunftserwartung:</a:t>
            </a:r>
            <a:br>
              <a:rPr lang="de-AT" dirty="0"/>
            </a:br>
            <a:r>
              <a:rPr lang="de-AT" dirty="0"/>
              <a:t>TOP 5 Gründe</a:t>
            </a:r>
            <a:endParaRPr lang="de-DE" noProof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287338" y="1052736"/>
            <a:ext cx="8569325" cy="226604"/>
          </a:xfrm>
        </p:spPr>
        <p:txBody>
          <a:bodyPr/>
          <a:lstStyle/>
          <a:p>
            <a:r>
              <a:rPr lang="de-AT" dirty="0"/>
              <a:t>Frage:	</a:t>
            </a:r>
            <a:r>
              <a:rPr lang="de-DE" dirty="0" smtClean="0"/>
              <a:t>"</a:t>
            </a:r>
            <a:r>
              <a:rPr lang="de-DE" dirty="0"/>
              <a:t>Warum blicken Sie eigentlich mit dieser Stimmung in die kommenden 12 Monate?"</a:t>
            </a:r>
            <a:r>
              <a:rPr lang="de-DE" dirty="0" smtClean="0"/>
              <a:t> (offene Frage)</a:t>
            </a:r>
            <a:endParaRPr lang="de-AT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AT" sz="1100" dirty="0" smtClean="0"/>
              <a:t>  Falls </a:t>
            </a:r>
            <a:r>
              <a:rPr lang="de-AT" sz="1100" dirty="0"/>
              <a:t>"mit Zuversicht" </a:t>
            </a:r>
            <a:r>
              <a:rPr lang="de-AT" sz="1100" dirty="0" smtClean="0"/>
              <a:t>(31%=</a:t>
            </a:r>
            <a:r>
              <a:rPr lang="de-AT" sz="1100" dirty="0"/>
              <a:t>100%) / "mit Skepsis" (</a:t>
            </a:r>
            <a:r>
              <a:rPr lang="de-AT" sz="1100" dirty="0" smtClean="0"/>
              <a:t>24%=</a:t>
            </a:r>
            <a:r>
              <a:rPr lang="de-AT" sz="1100" dirty="0"/>
              <a:t>100%) / "mit Sorge" </a:t>
            </a:r>
            <a:r>
              <a:rPr lang="de-AT" sz="1100" dirty="0" smtClean="0"/>
              <a:t>(35%=</a:t>
            </a:r>
            <a:r>
              <a:rPr lang="de-AT" sz="1100" dirty="0"/>
              <a:t>100%) </a:t>
            </a:r>
          </a:p>
        </p:txBody>
      </p:sp>
    </p:spTree>
    <p:extLst>
      <p:ext uri="{BB962C8B-B14F-4D97-AF65-F5344CB8AC3E}">
        <p14:creationId xmlns:p14="http://schemas.microsoft.com/office/powerpoint/2010/main" val="78207206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olienmaster_IMAS2011">
  <a:themeElements>
    <a:clrScheme name="IMAS">
      <a:dk1>
        <a:sysClr val="windowText" lastClr="000000"/>
      </a:dk1>
      <a:lt1>
        <a:sysClr val="window" lastClr="FFFFFF"/>
      </a:lt1>
      <a:dk2>
        <a:srgbClr val="A20E2F"/>
      </a:dk2>
      <a:lt2>
        <a:srgbClr val="A5A5A5"/>
      </a:lt2>
      <a:accent1>
        <a:srgbClr val="A20E2F"/>
      </a:accent1>
      <a:accent2>
        <a:srgbClr val="9E1072"/>
      </a:accent2>
      <a:accent3>
        <a:srgbClr val="5F497A"/>
      </a:accent3>
      <a:accent4>
        <a:srgbClr val="53B0C9"/>
      </a:accent4>
      <a:accent5>
        <a:srgbClr val="18424D"/>
      </a:accent5>
      <a:accent6>
        <a:srgbClr val="36331E"/>
      </a:accent6>
      <a:hlink>
        <a:srgbClr val="586D2C"/>
      </a:hlink>
      <a:folHlink>
        <a:srgbClr val="2C2C2C"/>
      </a:folHlink>
    </a:clrScheme>
    <a:fontScheme name="IMAS versu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Bildschirmpräsentation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Folienmaster_IMAS2011</vt:lpstr>
      <vt:lpstr>Blick auf das kommende Jahr (Durchschnitt)</vt:lpstr>
      <vt:lpstr>Der Blick auf das kommende Jahr im Trend / 1972 - 2015</vt:lpstr>
      <vt:lpstr>Zuversichtliche / skeptische / sorgenvolle Zukunftserwartung: TOP 5 Gründe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---</dc:creator>
  <cp:lastModifiedBy>eipa</cp:lastModifiedBy>
  <cp:revision>179</cp:revision>
  <cp:lastPrinted>2015-12-14T08:29:07Z</cp:lastPrinted>
  <dcterms:created xsi:type="dcterms:W3CDTF">2011-02-08T18:04:37Z</dcterms:created>
  <dcterms:modified xsi:type="dcterms:W3CDTF">2016-01-12T15:06:14Z</dcterms:modified>
</cp:coreProperties>
</file>